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sldIdLst>
    <p:sldId id="258" r:id="rId2"/>
    <p:sldId id="259" r:id="rId3"/>
    <p:sldId id="260" r:id="rId4"/>
    <p:sldId id="270" r:id="rId5"/>
    <p:sldId id="288" r:id="rId6"/>
    <p:sldId id="305" r:id="rId7"/>
    <p:sldId id="306" r:id="rId8"/>
    <p:sldId id="307" r:id="rId9"/>
    <p:sldId id="308" r:id="rId10"/>
    <p:sldId id="289" r:id="rId11"/>
    <p:sldId id="309" r:id="rId12"/>
    <p:sldId id="261" r:id="rId13"/>
    <p:sldId id="290" r:id="rId14"/>
    <p:sldId id="310" r:id="rId15"/>
    <p:sldId id="269" r:id="rId16"/>
    <p:sldId id="291" r:id="rId17"/>
    <p:sldId id="311" r:id="rId18"/>
    <p:sldId id="312" r:id="rId19"/>
    <p:sldId id="264" r:id="rId20"/>
    <p:sldId id="313" r:id="rId21"/>
    <p:sldId id="314" r:id="rId22"/>
    <p:sldId id="286" r:id="rId23"/>
    <p:sldId id="304" r:id="rId2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1392" y="60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A25ED-EB5F-4CCF-AD54-C98C317D98C3}" type="datetimeFigureOut">
              <a:rPr lang="pt-BR" smtClean="0"/>
              <a:pPr/>
              <a:t>18/06/2014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CBB57-AF33-401A-B4F5-0A4847967C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506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CBB57-AF33-401A-B4F5-0A4847967C7E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0407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rvore Criativa\Desktop\Tributo ao Futuro\Crescer em Rede Final\BG v2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3051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titutoclaro.org.br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dropbox.com/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F12DAS-ZNDY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ugusto\Desktop\Augusto\Tributo ao Futuro\Crescer em rede\ENCONTROS\Anexos\BG-CAP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0" y="3786190"/>
            <a:ext cx="9144000" cy="307181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500166" y="3875134"/>
            <a:ext cx="7215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000" b="1" dirty="0" smtClean="0">
                <a:solidFill>
                  <a:schemeClr val="bg1"/>
                </a:solidFill>
              </a:rPr>
              <a:t>Crescer em </a:t>
            </a:r>
            <a:r>
              <a:rPr lang="pt-BR" sz="3000" b="1" smtClean="0">
                <a:solidFill>
                  <a:schemeClr val="bg1"/>
                </a:solidFill>
              </a:rPr>
              <a:t>Rede – Encontro </a:t>
            </a:r>
            <a:r>
              <a:rPr lang="pt-BR" sz="3000" b="1" dirty="0" smtClean="0">
                <a:solidFill>
                  <a:schemeClr val="bg1"/>
                </a:solidFill>
              </a:rPr>
              <a:t>06</a:t>
            </a:r>
          </a:p>
        </p:txBody>
      </p:sp>
      <p:sp>
        <p:nvSpPr>
          <p:cNvPr id="10" name="Retângulo 9"/>
          <p:cNvSpPr/>
          <p:nvPr/>
        </p:nvSpPr>
        <p:spPr>
          <a:xfrm>
            <a:off x="0" y="4500570"/>
            <a:ext cx="9144000" cy="100013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34425"/>
            <a:ext cx="8715436" cy="90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aixaDeTexto 7"/>
          <p:cNvSpPr txBox="1"/>
          <p:nvPr/>
        </p:nvSpPr>
        <p:spPr>
          <a:xfrm>
            <a:off x="428596" y="4643446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err="1" smtClean="0">
                <a:solidFill>
                  <a:schemeClr val="bg1"/>
                </a:solidFill>
              </a:rPr>
              <a:t>Educação</a:t>
            </a:r>
            <a:r>
              <a:rPr lang="en-US" sz="2000" b="1" dirty="0" smtClean="0">
                <a:solidFill>
                  <a:schemeClr val="bg1"/>
                </a:solidFill>
              </a:rPr>
              <a:t> “</a:t>
            </a:r>
            <a:r>
              <a:rPr lang="en-US" sz="2000" b="1" dirty="0" err="1" smtClean="0">
                <a:solidFill>
                  <a:schemeClr val="bg1"/>
                </a:solidFill>
              </a:rPr>
              <a:t>na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nuvem</a:t>
            </a:r>
            <a:r>
              <a:rPr lang="en-US" sz="2000" b="1" dirty="0" smtClean="0">
                <a:solidFill>
                  <a:schemeClr val="bg1"/>
                </a:solidFill>
              </a:rPr>
              <a:t>”: </a:t>
            </a:r>
          </a:p>
          <a:p>
            <a:pPr algn="r"/>
            <a:r>
              <a:rPr lang="en-US" sz="2000" b="1" dirty="0" err="1" smtClean="0">
                <a:solidFill>
                  <a:schemeClr val="bg1"/>
                </a:solidFill>
              </a:rPr>
              <a:t>Aliando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gestão</a:t>
            </a:r>
            <a:r>
              <a:rPr lang="en-US" sz="2000" b="1" dirty="0" smtClean="0">
                <a:solidFill>
                  <a:schemeClr val="bg1"/>
                </a:solidFill>
              </a:rPr>
              <a:t> do </a:t>
            </a:r>
            <a:r>
              <a:rPr lang="en-US" sz="2000" b="1" dirty="0" err="1" smtClean="0">
                <a:solidFill>
                  <a:schemeClr val="bg1"/>
                </a:solidFill>
              </a:rPr>
              <a:t>conhecimento</a:t>
            </a:r>
            <a:r>
              <a:rPr lang="en-US" sz="2000" b="1" dirty="0" smtClean="0">
                <a:solidFill>
                  <a:schemeClr val="bg1"/>
                </a:solidFill>
              </a:rPr>
              <a:t> à </a:t>
            </a:r>
            <a:r>
              <a:rPr lang="en-US" sz="2000" b="1" dirty="0" err="1" smtClean="0">
                <a:solidFill>
                  <a:schemeClr val="bg1"/>
                </a:solidFill>
              </a:rPr>
              <a:t>colaboração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em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rede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7" name="TextBox 2"/>
          <p:cNvSpPr/>
          <p:nvPr/>
        </p:nvSpPr>
        <p:spPr>
          <a:xfrm>
            <a:off x="500034" y="2039487"/>
            <a:ext cx="8208962" cy="2246769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>
              <a:buSzPct val="100000"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instituições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vêm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adotando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móveis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adotar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aparatos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tecnológicos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munidas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pedagógico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consistente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propósito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educacional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só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melhor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adequa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esses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sentido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pedagógicas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portanto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grande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desafio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século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XXI. </a:t>
            </a: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428596" y="1208196"/>
            <a:ext cx="82153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Educação “na nuvem”...</a:t>
            </a:r>
            <a:endParaRPr lang="pt-BR" sz="20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7" name="TextBox 2"/>
          <p:cNvSpPr/>
          <p:nvPr/>
        </p:nvSpPr>
        <p:spPr>
          <a:xfrm>
            <a:off x="500034" y="2039487"/>
            <a:ext cx="8208962" cy="255454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>
              <a:buSzPct val="100000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São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vários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benefícios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ajudar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professores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planejar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professores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encontros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presenciais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contribuir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exemplo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correção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disponibilizados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online,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administrar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calendário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até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abrigar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conteúdos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apoiar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simultâneo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428596" y="1208196"/>
            <a:ext cx="82153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 smtClean="0">
                <a:solidFill>
                  <a:srgbClr val="1F497D">
                    <a:lumMod val="75000"/>
                  </a:srgbClr>
                </a:solidFill>
              </a:rPr>
              <a:t>Educação “na nuvem”...</a:t>
            </a:r>
            <a:endParaRPr lang="pt-BR" sz="20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7" name="Rectangle Custom 1"/>
          <p:cNvSpPr/>
          <p:nvPr/>
        </p:nvSpPr>
        <p:spPr>
          <a:xfrm>
            <a:off x="323853" y="1357298"/>
            <a:ext cx="8424861" cy="3785652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Graças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tablets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smartphones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primeira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unir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maneira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integrada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especialista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Christopher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professor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Faculdade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Universidade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Harvard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tablets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smartphones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aula.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Cloud Computing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“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”,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simultâneo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fora da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aula, entre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professores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móvel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ampliar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oportunidades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inclusive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àquelas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valorizadas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BYOD (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bring your own device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valorizado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tecnológicos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professores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pic>
        <p:nvPicPr>
          <p:cNvPr id="7" name="Placeholder 3" descr="image00.png"/>
          <p:cNvPicPr>
            <a:picLocks noGrp="1" noChangeAspect="1"/>
          </p:cNvPicPr>
          <p:nvPr/>
        </p:nvPicPr>
        <p:blipFill>
          <a:blip r:embed="rId2">
            <a:lum/>
          </a:blip>
          <a:srcRect l="22961" t="12027" r="18671" b="21306"/>
          <a:stretch>
            <a:fillRect/>
          </a:stretch>
        </p:blipFill>
        <p:spPr>
          <a:xfrm>
            <a:off x="4572000" y="1643050"/>
            <a:ext cx="3928396" cy="2781675"/>
          </a:xfrm>
          <a:prstGeom prst="rect">
            <a:avLst/>
          </a:prstGeom>
          <a:ln w="9528">
            <a:solidFill>
              <a:schemeClr val="tx2"/>
            </a:solidFill>
            <a:miter lim="800000"/>
          </a:ln>
        </p:spPr>
      </p:pic>
      <p:sp>
        <p:nvSpPr>
          <p:cNvPr id="8" name="Rectangle Custom 2"/>
          <p:cNvSpPr/>
          <p:nvPr/>
        </p:nvSpPr>
        <p:spPr>
          <a:xfrm>
            <a:off x="5357818" y="4429132"/>
            <a:ext cx="2281586" cy="325538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anchor="t" anchorCtr="0">
            <a:spAutoFit/>
          </a:bodyPr>
          <a:lstStyle/>
          <a:p>
            <a:pPr marL="0" indent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Fonte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Instituto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Claro (2011) </a:t>
            </a:r>
          </a:p>
        </p:txBody>
      </p:sp>
      <p:sp>
        <p:nvSpPr>
          <p:cNvPr id="10" name="Rectangle Custom 3"/>
          <p:cNvSpPr/>
          <p:nvPr/>
        </p:nvSpPr>
        <p:spPr>
          <a:xfrm>
            <a:off x="395287" y="1500174"/>
            <a:ext cx="3962400" cy="4093428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2011,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Instituto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Claro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enquete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portal (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http://www.institutoclaro.org.br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saber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opinião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leitores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vantagem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“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”. 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resultado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aponta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mobilidade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fator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facilitador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documentos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maioria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(36,36%), o principal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benefício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promover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pedagógicas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10" name="Rectangle Custom 3"/>
          <p:cNvSpPr/>
          <p:nvPr/>
        </p:nvSpPr>
        <p:spPr>
          <a:xfrm>
            <a:off x="395286" y="1389063"/>
            <a:ext cx="8424861" cy="1323439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facilitam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documentos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repensar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prática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pedagógica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aproveitar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melhor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potencial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5" name="TextBox 2"/>
          <p:cNvSpPr/>
          <p:nvPr/>
        </p:nvSpPr>
        <p:spPr>
          <a:xfrm>
            <a:off x="415958" y="1372545"/>
            <a:ext cx="8370884" cy="98488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usuário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precisa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site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www.dropbox.com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registrar-se.</a:t>
            </a: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  <p:pic>
        <p:nvPicPr>
          <p:cNvPr id="6" name="Placeholder 3" descr="Imagem 2"/>
          <p:cNvPicPr>
            <a:picLocks noGrp="1" noChangeAspect="1"/>
          </p:cNvPicPr>
          <p:nvPr/>
        </p:nvPicPr>
        <p:blipFill>
          <a:blip r:embed="rId3">
            <a:lum/>
          </a:blip>
          <a:srcRect l="12366" t="12595" r="14027" b="7674"/>
          <a:stretch>
            <a:fillRect/>
          </a:stretch>
        </p:blipFill>
        <p:spPr>
          <a:xfrm>
            <a:off x="1449410" y="2255857"/>
            <a:ext cx="6265862" cy="3816349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pic>
        <p:nvPicPr>
          <p:cNvPr id="5" name="Placeholder 3" descr="Imagem 1"/>
          <p:cNvPicPr>
            <a:picLocks noGrp="1" noChangeAspect="1"/>
          </p:cNvPicPr>
          <p:nvPr/>
        </p:nvPicPr>
        <p:blipFill>
          <a:blip r:embed="rId2">
            <a:lum/>
          </a:blip>
          <a:srcRect l="11258" t="12595" r="11812" b="8658"/>
          <a:stretch>
            <a:fillRect/>
          </a:stretch>
        </p:blipFill>
        <p:spPr>
          <a:xfrm>
            <a:off x="500034" y="2000240"/>
            <a:ext cx="7343775" cy="4225927"/>
          </a:xfrm>
          <a:prstGeom prst="rect">
            <a:avLst/>
          </a:prstGeom>
          <a:ln>
            <a:noFill/>
          </a:ln>
        </p:spPr>
      </p:pic>
      <p:sp>
        <p:nvSpPr>
          <p:cNvPr id="6" name="TextBox 3"/>
          <p:cNvSpPr/>
          <p:nvPr/>
        </p:nvSpPr>
        <p:spPr>
          <a:xfrm>
            <a:off x="357159" y="1214422"/>
            <a:ext cx="7572428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disponibiliza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3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tipos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Básico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gratuito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capacidade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2 GB.</a:t>
            </a:r>
            <a:endParaRPr lang="en-US" sz="18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TextBox 3"/>
          <p:cNvSpPr/>
          <p:nvPr/>
        </p:nvSpPr>
        <p:spPr>
          <a:xfrm>
            <a:off x="377821" y="1372545"/>
            <a:ext cx="6551633" cy="1015663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Após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usuário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direcionado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download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aplicativo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manter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off-line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</p:txBody>
      </p:sp>
      <p:pic>
        <p:nvPicPr>
          <p:cNvPr id="7" name="Placeholder 3" descr="Imagem 2"/>
          <p:cNvPicPr>
            <a:picLocks noGrp="1" noChangeAspect="1"/>
          </p:cNvPicPr>
          <p:nvPr/>
        </p:nvPicPr>
        <p:blipFill>
          <a:blip r:embed="rId2">
            <a:lum/>
          </a:blip>
          <a:srcRect l="11258" t="18500" r="17902" b="12595"/>
          <a:stretch>
            <a:fillRect/>
          </a:stretch>
        </p:blipFill>
        <p:spPr>
          <a:xfrm>
            <a:off x="500034" y="2571744"/>
            <a:ext cx="6319839" cy="345598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TextBox 3"/>
          <p:cNvSpPr/>
          <p:nvPr/>
        </p:nvSpPr>
        <p:spPr>
          <a:xfrm>
            <a:off x="377821" y="1142984"/>
            <a:ext cx="8337583" cy="1938992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via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PASTA 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instalada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via website.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salvos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pasta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estarão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disponíveis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online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Internet,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sincronização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automaticamente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usuário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estarão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“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”.</a:t>
            </a:r>
          </a:p>
        </p:txBody>
      </p:sp>
      <p:pic>
        <p:nvPicPr>
          <p:cNvPr id="8" name="Placeholder 3" descr="Imagem 1"/>
          <p:cNvPicPr>
            <a:picLocks noGrp="1" noChangeAspect="1"/>
          </p:cNvPicPr>
          <p:nvPr/>
        </p:nvPicPr>
        <p:blipFill>
          <a:blip r:embed="rId2">
            <a:lum/>
          </a:blip>
          <a:srcRect t="-201" r="68453" b="20470"/>
          <a:stretch>
            <a:fillRect/>
          </a:stretch>
        </p:blipFill>
        <p:spPr>
          <a:xfrm>
            <a:off x="500034" y="3098416"/>
            <a:ext cx="2143140" cy="3045228"/>
          </a:xfrm>
          <a:prstGeom prst="rect">
            <a:avLst/>
          </a:prstGeom>
          <a:ln>
            <a:noFill/>
          </a:ln>
        </p:spPr>
      </p:pic>
      <p:pic>
        <p:nvPicPr>
          <p:cNvPr id="10" name="Placeholder 3" descr="Imagem 2"/>
          <p:cNvPicPr>
            <a:picLocks noGrp="1" noChangeAspect="1"/>
          </p:cNvPicPr>
          <p:nvPr/>
        </p:nvPicPr>
        <p:blipFill>
          <a:blip r:embed="rId3">
            <a:lum/>
          </a:blip>
          <a:srcRect l="11258" t="11608" r="12920" b="19485"/>
          <a:stretch>
            <a:fillRect/>
          </a:stretch>
        </p:blipFill>
        <p:spPr>
          <a:xfrm>
            <a:off x="3214678" y="3214686"/>
            <a:ext cx="5495928" cy="2808287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experimentação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00034" y="1428736"/>
            <a:ext cx="814393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funciona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prática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promover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práticas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aula?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lnSpc>
                <a:spcPct val="130000"/>
              </a:lnSpc>
              <a:spcAft>
                <a:spcPts val="1200"/>
              </a:spcAft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1)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seguindo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orientações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anteriormente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30000"/>
              </a:lnSpc>
              <a:spcAft>
                <a:spcPts val="1200"/>
              </a:spcAft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2)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seguida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lugar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Brasil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exterior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montar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Guia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Turismo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Digital.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lugar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>
              <a:lnSpc>
                <a:spcPct val="130000"/>
              </a:lnSpc>
              <a:spcAft>
                <a:spcPts val="1200"/>
              </a:spcAft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lnSpc>
                <a:spcPct val="130000"/>
              </a:lnSpc>
              <a:spcAft>
                <a:spcPts val="1200"/>
              </a:spcAft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Mãos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obra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428736"/>
            <a:ext cx="82868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conceito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Cloud Computing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)?</a:t>
            </a:r>
          </a:p>
          <a:p>
            <a:pPr algn="just"/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tipo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benefício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(s)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práticas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pedagógicas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planejamento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avaliação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Especificamente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relacionado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tipo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benefício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(s)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(s)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atuar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Século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XXI?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Perguntas desafiadoras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0034" y="4763735"/>
            <a:ext cx="8143932" cy="14287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8">
            <a:solidFill>
              <a:schemeClr val="tx2"/>
            </a:solidFill>
            <a:miter lim="800000"/>
          </a:ln>
        </p:spPr>
        <p:txBody>
          <a:bodyPr wrap="square" lIns="91440" tIns="45720" rIns="91440" bIns="45720" anchor="t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Cloud Computing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diretório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virtual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Internet,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usuário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permitindo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lugar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e, inclusive,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experimentação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00034" y="1428736"/>
            <a:ext cx="81439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Formem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grupos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4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Como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sugestão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propomos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Guia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Turismo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Digital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542925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§"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lugar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história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economia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chegar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etc);</a:t>
            </a:r>
          </a:p>
          <a:p>
            <a:pPr marL="542925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§"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onde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542925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§"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542925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itchFamily="2" charset="2"/>
              <a:buChar char="§"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gastronomia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57175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grupo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ficará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responsável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grupos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responsável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grupos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acabamento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(layout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hiperlinks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Guia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grupo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registrar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descobertas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PowerPoint (Microsoft Office)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Impress (Open Office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Office)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Atividade de experimentação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00034" y="1428736"/>
            <a:ext cx="81439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Após finalizarem o trabalho, todos os grupos deverão armazenar o arquivo em uma pasta dentro do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de um de seus integrantes e compartilhar com o grupo que está responsável por juntar todos os arquivos e construir o </a:t>
            </a: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Guia de Turismo Digital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Quando estiver pronto, este grupo deverá salvar a versão final na pasta de um de seus integrantes e compartilhar com todos os participantes da formação para que tenham acesso à versão final.</a:t>
            </a:r>
            <a:endParaRPr lang="pt-BR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Planejamento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para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os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alunos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1385249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7192" algn="just">
              <a:spcAft>
                <a:spcPts val="1200"/>
              </a:spcAft>
              <a:buSzPct val="100000"/>
              <a:buFont typeface="Arial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Agora, junto aos seus colegas de formação, planeje uma atividade colaborativa para ser desenvolvida com os alunos, para que eles possam vivenciar o uso da ferramenta </a:t>
            </a: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DROPBOX.				</a:t>
            </a:r>
          </a:p>
          <a:p>
            <a:pPr indent="357192" algn="just">
              <a:spcAft>
                <a:spcPts val="1200"/>
              </a:spcAft>
              <a:buSzPct val="100000"/>
              <a:buFont typeface="Arial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Pensem em uma atividade que dê a eles a liberdade de escolherem o tema que querem trabalhar, bem como o modo como desejam compartilhar seus conhecimentos. Para compartilhar o resultado das pesquisas, eles podem  utilizar qualquer programa disponível nos computadores que irão trabalhar (editor de textos, software multimídia,  planilha eletrônica ou editor de vídeo, por exemplo).</a:t>
            </a:r>
          </a:p>
          <a:p>
            <a:pPr indent="357192" algn="just">
              <a:buSzPct val="100000"/>
              <a:buFont typeface="Arial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Caso a turma de alunos seja muito grande, subdivida em grupos menores. Por exemplo: cada 8 alunos se organizam em 4 duplas e se envolvem em torno de uma pesquisa. Se a turma tiver 40 alunos, teremos ao final 5 pesquisas diferentes para serem compartilhadas, o que pode ser bem interessante.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Síntese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avaliação</a:t>
            </a:r>
            <a:r>
              <a:rPr lang="en-US" sz="2400" b="1" dirty="0" smtClean="0">
                <a:solidFill>
                  <a:schemeClr val="bg1"/>
                </a:solidFill>
              </a:rPr>
              <a:t> do </a:t>
            </a:r>
            <a:r>
              <a:rPr lang="en-US" sz="2400" b="1" dirty="0" err="1" smtClean="0">
                <a:solidFill>
                  <a:schemeClr val="bg1"/>
                </a:solidFill>
              </a:rPr>
              <a:t>encontro</a:t>
            </a:r>
            <a:endParaRPr lang="en-US" sz="2400" b="1" dirty="0" smtClean="0">
              <a:solidFill>
                <a:schemeClr val="bg1"/>
              </a:solidFill>
            </a:endParaRP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1428736"/>
            <a:ext cx="828680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Conseguimos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refletir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Conseguimos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refletir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potencial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internet e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conceito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conceitual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esclarecedora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sentido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lhe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Conseguimos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pouco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potencial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aplicativo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proposta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Agora,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finalizar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preencher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Avaliação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Encontro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6" name="TextBox 3"/>
          <p:cNvSpPr/>
          <p:nvPr/>
        </p:nvSpPr>
        <p:spPr>
          <a:xfrm>
            <a:off x="581051" y="1285860"/>
            <a:ext cx="7920039" cy="440120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últimos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50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tivemos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aceleração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tempo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relacionado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coisas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produzimos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muitas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decisivas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marcas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tempo.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aspecto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mudou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período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refere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intervalo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entre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ficou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curto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hoje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falar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nova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10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20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25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convivendo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casa,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mercado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características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diversas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e logo,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conflitos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pensar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estilos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contexto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refletirmos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sistema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educacional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século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XIX,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durante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Revolução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Industrial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tinha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principal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característica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padronização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separados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faixa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etária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participando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disciplinas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ministradas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separadamente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espaço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tempo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pré-determinado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fixo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</p:txBody>
      </p:sp>
      <p:pic>
        <p:nvPicPr>
          <p:cNvPr id="7" name="Placeholder 3" descr="Picture 8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6143636" y="5357826"/>
            <a:ext cx="1738311" cy="137794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8" name="Rectangle Custom 2"/>
          <p:cNvSpPr/>
          <p:nvPr/>
        </p:nvSpPr>
        <p:spPr>
          <a:xfrm>
            <a:off x="563563" y="1214422"/>
            <a:ext cx="8040685" cy="6247864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precisa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passar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revolução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fez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descompasso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entre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sociedade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contemporânea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exemplo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disso é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evolução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Percebemos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espaços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físicos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All work and all play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resume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http://www.youtube.com/watch?v=F12DAS-ZNDY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precisa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oferecer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precisa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preparar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jovens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demandas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exigidas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mercado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tomada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decisão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liderança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comunicação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relacionamento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interpessoal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raciocínio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lógico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crítico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analítico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inovação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adaptação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flexibilidade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  <a:p>
            <a:pPr marL="0" indent="0" algn="l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b="0" i="0" kern="1200" baseline="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8" name="TextBox 2"/>
          <p:cNvSpPr/>
          <p:nvPr/>
        </p:nvSpPr>
        <p:spPr>
          <a:xfrm>
            <a:off x="500034" y="1643050"/>
            <a:ext cx="8208962" cy="3170099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certo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afirmar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era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mobilidade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espaços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virtuais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Internet.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móveis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laptops, tablets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smartphones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Internet,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parte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cotidiano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 forma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interagimos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mudando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significativamente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consumindo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produzindo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existe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avalanche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surgem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“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real”,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transpostas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virtual,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desafia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gerenciar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eficazmente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8" name="TextBox 2"/>
          <p:cNvSpPr/>
          <p:nvPr/>
        </p:nvSpPr>
        <p:spPr>
          <a:xfrm>
            <a:off x="500034" y="1500174"/>
            <a:ext cx="8208962" cy="4401205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Estes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fatores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têm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contribuído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mudanças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significativas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forma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CDs,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pendrives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memory cards, HD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externos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etc,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menor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abrindo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espaço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para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Sempre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precisamos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-lo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mãos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resgatar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enquanto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lugar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próprio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lan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house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através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móveis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tablets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smartphones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).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vantagem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independente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aconteça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sempre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estarão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segurança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usuários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têm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Cloud Computing,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8" name="TextBox 2"/>
          <p:cNvSpPr/>
          <p:nvPr/>
        </p:nvSpPr>
        <p:spPr>
          <a:xfrm>
            <a:off x="539752" y="1291787"/>
            <a:ext cx="8208962" cy="4708981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Atualmente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diversas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Muitas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gratuitas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limitado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ainda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oferecem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versões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premium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pagas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exemplo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empresas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É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 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exploraremos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capítulo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GoogleDrive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capítulo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5 –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Encontro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8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primeira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guia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Crescer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Ambas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extremamente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Com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GoogleDrive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usuário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até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15 GB de dados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nenhum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custo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ainda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oferece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aplicativos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  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até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2 GB,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custo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oferece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planos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pagos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até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1000 GB. 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Ambas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permitem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usuário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online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site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própria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off-line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off-line,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usuário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download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instale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desktop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notebook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tablet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tx2">
                    <a:lumMod val="75000"/>
                  </a:schemeClr>
                </a:solidFill>
              </a:rPr>
              <a:t>smartphone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8" name="TextBox 2"/>
          <p:cNvSpPr/>
          <p:nvPr/>
        </p:nvSpPr>
        <p:spPr>
          <a:xfrm>
            <a:off x="539752" y="1291787"/>
            <a:ext cx="8208962" cy="2862322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Hoje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evoluíram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grandes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vantagens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sincronização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automática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novo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precisamos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lembrar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salvá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-lo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O software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gerencia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automaticamente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salva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pasta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tem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gerenciar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ferramentas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exemplo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automaticamente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conectar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Internet,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sincronização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passa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pasta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equipamento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Este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segurança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Apresentação conceitual e técnica</a:t>
            </a:r>
          </a:p>
        </p:txBody>
      </p:sp>
      <p:sp>
        <p:nvSpPr>
          <p:cNvPr id="5" name="TextBox 1"/>
          <p:cNvSpPr/>
          <p:nvPr/>
        </p:nvSpPr>
        <p:spPr>
          <a:xfrm>
            <a:off x="539752" y="1484309"/>
            <a:ext cx="7848597" cy="37449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1">
            <a:solidFill>
              <a:schemeClr val="tx2"/>
            </a:solidFill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0"/>
          <a:lstStyle/>
          <a:p>
            <a:pPr marL="0" indent="0" algn="just">
              <a:spcBef>
                <a:spcPts val="600"/>
              </a:spcBef>
              <a:spcAft>
                <a:spcPts val="0"/>
              </a:spcAft>
              <a:buNone/>
              <a:tabLst/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é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serviço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partilha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baseado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conceito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nuvem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 ("</a:t>
            </a: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</a:rPr>
              <a:t>cloud computing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").</a:t>
            </a:r>
          </a:p>
          <a:p>
            <a:pPr marL="0" indent="0" algn="just">
              <a:spcBef>
                <a:spcPts val="600"/>
              </a:spcBef>
              <a:spcAft>
                <a:spcPts val="0"/>
              </a:spcAft>
              <a:buNone/>
              <a:tabLst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empresa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desenvolvedora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disponibiliza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poderosas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centrais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armazenar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devidamente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copiados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servidores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empresa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passarão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acessíveis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lugar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 Internet.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princípio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o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manter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sincronizados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entre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tenham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Dropbox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instalado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 algn="just">
              <a:spcBef>
                <a:spcPts val="600"/>
              </a:spcBef>
              <a:spcAft>
                <a:spcPts val="0"/>
              </a:spcAft>
              <a:buNone/>
              <a:tabLst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spcBef>
                <a:spcPts val="600"/>
              </a:spcBef>
              <a:spcAft>
                <a:spcPts val="0"/>
              </a:spcAft>
              <a:buNone/>
              <a:tabLst/>
            </a:pP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Origem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Wikipédia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, a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enciclopédia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700" dirty="0" err="1" smtClean="0">
                <a:solidFill>
                  <a:schemeClr val="tx2">
                    <a:lumMod val="75000"/>
                  </a:schemeClr>
                </a:solidFill>
              </a:rPr>
              <a:t>livre</a:t>
            </a:r>
            <a:r>
              <a:rPr lang="en-US" sz="17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1741</TotalTime>
  <Words>1894</Words>
  <Application>Microsoft Office PowerPoint</Application>
  <PresentationFormat>Apresentação no Ecrã (4:3)</PresentationFormat>
  <Paragraphs>92</Paragraphs>
  <Slides>23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23</vt:i4>
      </vt:variant>
    </vt:vector>
  </HeadingPairs>
  <TitlesOfParts>
    <vt:vector size="27" baseType="lpstr">
      <vt:lpstr>Wingdings</vt:lpstr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Augusto</dc:creator>
  <cp:lastModifiedBy>Ju Ribeiro</cp:lastModifiedBy>
  <cp:revision>92</cp:revision>
  <dcterms:created xsi:type="dcterms:W3CDTF">2013-06-26T20:31:07Z</dcterms:created>
  <dcterms:modified xsi:type="dcterms:W3CDTF">2014-06-18T12:45:22Z</dcterms:modified>
</cp:coreProperties>
</file>